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71" r:id="rId4"/>
    <p:sldId id="261" r:id="rId5"/>
    <p:sldId id="264" r:id="rId6"/>
    <p:sldId id="281" r:id="rId7"/>
    <p:sldId id="280" r:id="rId8"/>
    <p:sldId id="265" r:id="rId9"/>
    <p:sldId id="282" r:id="rId10"/>
    <p:sldId id="266" r:id="rId11"/>
    <p:sldId id="283" r:id="rId12"/>
    <p:sldId id="267" r:id="rId13"/>
    <p:sldId id="284" r:id="rId14"/>
    <p:sldId id="286" r:id="rId15"/>
    <p:sldId id="275" r:id="rId16"/>
    <p:sldId id="277" r:id="rId17"/>
    <p:sldId id="268" r:id="rId18"/>
    <p:sldId id="285" r:id="rId19"/>
    <p:sldId id="287" r:id="rId20"/>
    <p:sldId id="269" r:id="rId21"/>
    <p:sldId id="288" r:id="rId22"/>
    <p:sldId id="270" r:id="rId23"/>
    <p:sldId id="289" r:id="rId24"/>
    <p:sldId id="290" r:id="rId25"/>
    <p:sldId id="291" r:id="rId26"/>
    <p:sldId id="292" r:id="rId27"/>
    <p:sldId id="293" r:id="rId28"/>
    <p:sldId id="272" r:id="rId29"/>
    <p:sldId id="278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A145-A0D5-6AAD-79AB-7403C1CCA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41AF6-DCCA-3BC8-F556-098BAB02D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782B-2619-86DB-F0CA-B0DE85246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BDFA3-3405-EB33-0BAB-B1C4E618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18410-C359-29CA-3706-109319FD3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1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AFEE-B788-2B83-7153-D8C2676B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EDB77-ECAC-CE5C-AC12-9435990AB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44A5C-8059-BB09-AD9C-A3BDF97F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ABA9-AF80-E5AF-AEA0-18565BA86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E58CC-20DC-E6C7-C4AA-1E26091B4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7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8DAF4-268B-3ECC-1A99-BC16DB60F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A464F-3091-B6B2-57D3-6CE82C233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8C1B6-9AEF-22DD-A73C-F355B3E34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6A899-5FE4-5BB0-10A5-E6438398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FA06-A216-4F8A-055A-AE0E1A32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0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20CA-5F86-159A-360D-11494913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3CC4-5EB4-5FCD-1067-4C063FAEE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7505A-256E-EC82-FD19-A267A282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FC8C0-7799-BEDE-05FD-5156A014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16F82-9C40-BD18-0763-C740AC3B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63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76B4-9F20-240C-9063-143A8B5A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79267-96FF-A276-FA77-6FF6C2DD3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D1310-AEE7-2FCE-3E21-19417C52D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B68D4-2584-F5D9-CCD6-152C39E0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B90C9-C0FB-1B8F-59C6-8C41F689A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5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B41-5BD7-4B7C-47E0-307A159C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D211-23DB-D561-03B9-8152EA50F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774DD-5135-00E6-AA3D-0FB71481D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AFA9C-36F5-5C3B-45FF-4CB61E590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9A513-64E9-2A22-E863-C67F2328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00811-3DFC-4A1D-E886-73C0E7D5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AFA3-1290-AFA7-EE00-CC50CB2EA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7E22-E493-DC28-2D09-BC67C4C79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1E38D-FC62-1BB7-A343-E7DD7B2D5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AF6E9-F104-52FD-78FC-283A8E8BC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D21E13-C751-F224-856A-047F5FAB6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9D0F23-8A92-2EFA-D563-9789B101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58B33-BF8C-F13A-CEFB-7FC15F18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1D89B-C145-689A-32EE-1B14D3A7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9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9A88-F7D2-0B78-F832-C2BD8D4F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25F01-9954-77D0-A643-CE517881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FB67B-A6E4-F295-EAED-46D31DF7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ED7AF-69BA-0F0A-FEA8-EF36DCA8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1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F0451-71B2-7623-0A1F-AEE20644A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2AF13-FC6B-31F9-0435-3073A584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3FA5C-8DBE-400F-04DA-C9E2E095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4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BB71-61A5-5D46-4208-2931FC7E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1023-4785-A5C0-13D3-9979972E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6AF8B-333C-97B2-488F-A350C779A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8BA2-413C-A668-C027-39AE79D0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09B2B-F5F3-6CE3-C298-A6A3A9D59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F0BF7-B287-553F-DDF4-519232A0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1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EFA2F-9B23-F52D-867B-A5946A56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47CBF-1A5D-EC25-B5C7-8E1112D15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949BB-BCEC-EB7C-3CD0-75015D079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BC615-2281-D410-07E2-FDA30EC5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9B691-DAEC-FAF6-A37F-CEB6FCEF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60535-8437-BB9A-9B79-3E4B9C7D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E6AEF-5AEC-32E8-7949-2A77318B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20A9E-3E7C-F79B-B192-65CA4EE80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1E19F-ABBA-6C1B-1947-A03ADD59B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01C7B9-5B99-4A92-9EA3-D377EBA72F51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ADFFC-36B1-5D32-B537-5A51D8C94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2D5F5-4B9F-817A-34D1-4F58DF0FE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8D2D5-1017-476F-BD91-5B253C6C1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753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957250-0AF6-0BCE-AE67-9DAD9834051C}"/>
              </a:ext>
            </a:extLst>
          </p:cNvPr>
          <p:cNvSpPr/>
          <p:nvPr/>
        </p:nvSpPr>
        <p:spPr>
          <a:xfrm>
            <a:off x="2644164" y="358001"/>
            <a:ext cx="72394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3: Data Collection (Scraping)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FBD12-C30D-6952-8471-9A36BE6226A4}"/>
              </a:ext>
            </a:extLst>
          </p:cNvPr>
          <p:cNvSpPr txBox="1"/>
          <p:nvPr/>
        </p:nvSpPr>
        <p:spPr>
          <a:xfrm>
            <a:off x="2233784" y="1234440"/>
            <a:ext cx="8139576" cy="168796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Fargate ECS Task launches Scrapy spiders.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Fresh soccer standings are scraped.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stored to Amazon S3 Bucket.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13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B8059-82BA-0446-4B7C-3A9D25EC6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E31E63-853E-3118-EDF7-4F1E88289601}"/>
              </a:ext>
            </a:extLst>
          </p:cNvPr>
          <p:cNvSpPr/>
          <p:nvPr/>
        </p:nvSpPr>
        <p:spPr>
          <a:xfrm>
            <a:off x="2644164" y="358001"/>
            <a:ext cx="72394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3: Data Collection (Scraping)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E89FE-E6D4-369D-8A0B-F01A16F2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267" y="1396999"/>
            <a:ext cx="9636934" cy="45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3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75281-97AA-37AF-2EC8-960E707E3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A9A0C-1BC1-D1FB-834C-BB7F5709DA36}"/>
              </a:ext>
            </a:extLst>
          </p:cNvPr>
          <p:cNvSpPr/>
          <p:nvPr/>
        </p:nvSpPr>
        <p:spPr>
          <a:xfrm>
            <a:off x="3262862" y="358001"/>
            <a:ext cx="600209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4: ETL with AWS Glue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641BB-B3EE-F937-9A14-63B8A8F49D95}"/>
              </a:ext>
            </a:extLst>
          </p:cNvPr>
          <p:cNvSpPr txBox="1"/>
          <p:nvPr/>
        </p:nvSpPr>
        <p:spPr>
          <a:xfrm>
            <a:off x="2233784" y="1234440"/>
            <a:ext cx="8860936" cy="224196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Glue job (shieldscraper-cleaning-job) starts.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Reads raw files from S3.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Cleans and formats the data.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the clean JSON into: s3://iu-sheild-scraper-bucket/cleaned/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2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72D79-D9C9-6D9B-CC67-0DD02815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8335EF-3606-0C8E-1488-0DFD523835A1}"/>
              </a:ext>
            </a:extLst>
          </p:cNvPr>
          <p:cNvSpPr/>
          <p:nvPr/>
        </p:nvSpPr>
        <p:spPr>
          <a:xfrm>
            <a:off x="3262862" y="358001"/>
            <a:ext cx="600209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4: ETL with AWS Glue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4D344-9177-AE43-0D5D-47FE5F48A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40" y="1276987"/>
            <a:ext cx="10075333" cy="49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0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05758D-4C3F-72C8-6871-B421B3498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7B195D-B3F1-EF04-8E4B-EDDB49D85FCD}"/>
              </a:ext>
            </a:extLst>
          </p:cNvPr>
          <p:cNvSpPr/>
          <p:nvPr/>
        </p:nvSpPr>
        <p:spPr>
          <a:xfrm>
            <a:off x="3262862" y="358001"/>
            <a:ext cx="600209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4: ETL with AWS Glue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3116E-7679-F819-AB14-7AD18694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7" y="1240157"/>
            <a:ext cx="10686785" cy="49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07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08CBB-229B-6962-37CF-A5EE36F3F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5840C-E3D2-641C-A9EA-D5CC0BD7C23E}"/>
              </a:ext>
            </a:extLst>
          </p:cNvPr>
          <p:cNvSpPr/>
          <p:nvPr/>
        </p:nvSpPr>
        <p:spPr>
          <a:xfrm>
            <a:off x="3063995" y="358001"/>
            <a:ext cx="63998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Raw Data VS Cleaned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0035F-7D46-F4CB-3CA5-FE3A647D9E6C}"/>
              </a:ext>
            </a:extLst>
          </p:cNvPr>
          <p:cNvSpPr txBox="1"/>
          <p:nvPr/>
        </p:nvSpPr>
        <p:spPr>
          <a:xfrm>
            <a:off x="3639749" y="1475899"/>
            <a:ext cx="4912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395A81-9C1F-15CC-0A45-8E0FFF3A4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2" y="2516853"/>
            <a:ext cx="11140314" cy="2161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7846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141103-79B1-304A-232C-60BAA344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FC3472-C642-9254-492A-5332786F7AE8}"/>
              </a:ext>
            </a:extLst>
          </p:cNvPr>
          <p:cNvSpPr/>
          <p:nvPr/>
        </p:nvSpPr>
        <p:spPr>
          <a:xfrm>
            <a:off x="3063995" y="358001"/>
            <a:ext cx="639982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Raw Data VS Cleaned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16854-5D93-C54C-F82B-64EC5961F7F1}"/>
              </a:ext>
            </a:extLst>
          </p:cNvPr>
          <p:cNvSpPr txBox="1"/>
          <p:nvPr/>
        </p:nvSpPr>
        <p:spPr>
          <a:xfrm>
            <a:off x="3639749" y="1475899"/>
            <a:ext cx="491250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05EB4-6802-40F7-3EBE-AA66CFB0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772948"/>
            <a:ext cx="11506200" cy="1722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17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5B2FF-DDFE-E5B1-9435-982400F3D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288E7E-8C85-1946-3C56-0408E9E3A997}"/>
              </a:ext>
            </a:extLst>
          </p:cNvPr>
          <p:cNvSpPr/>
          <p:nvPr/>
        </p:nvSpPr>
        <p:spPr>
          <a:xfrm>
            <a:off x="2352848" y="317361"/>
            <a:ext cx="8228535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5: DynamoDB update via Lambda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51771-7195-B058-0314-870D2E561B33}"/>
              </a:ext>
            </a:extLst>
          </p:cNvPr>
          <p:cNvSpPr txBox="1"/>
          <p:nvPr/>
        </p:nvSpPr>
        <p:spPr>
          <a:xfrm>
            <a:off x="2036647" y="1224280"/>
            <a:ext cx="8860936" cy="168796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AWS Lambda function triggers after ETL completes.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Pulls cleaned data from /cleaned/.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Uploads records into separate DynamoDB tables (per league).</a:t>
            </a:r>
          </a:p>
        </p:txBody>
      </p:sp>
    </p:spTree>
    <p:extLst>
      <p:ext uri="{BB962C8B-B14F-4D97-AF65-F5344CB8AC3E}">
        <p14:creationId xmlns:p14="http://schemas.microsoft.com/office/powerpoint/2010/main" val="296720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9F69F-3087-9753-1FBC-E8B6168E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C1F402-37FF-0C11-7A0B-EABFF5E24D90}"/>
              </a:ext>
            </a:extLst>
          </p:cNvPr>
          <p:cNvSpPr/>
          <p:nvPr/>
        </p:nvSpPr>
        <p:spPr>
          <a:xfrm>
            <a:off x="2352848" y="317361"/>
            <a:ext cx="8228535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5: DynamoDB update via Lambda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90F9F-DEA7-EF57-8EBF-A0DE4BFD2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66" y="1109098"/>
            <a:ext cx="10879667" cy="52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66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B98B6-31D5-376F-E9FD-7C263031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0EB9A1-5D3F-3A5E-E668-DDF3B5215DB2}"/>
              </a:ext>
            </a:extLst>
          </p:cNvPr>
          <p:cNvSpPr/>
          <p:nvPr/>
        </p:nvSpPr>
        <p:spPr>
          <a:xfrm>
            <a:off x="2352848" y="317361"/>
            <a:ext cx="8228535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5: DynamoDB update via Lambda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A8AFA-2799-F5E1-64FA-B0765B30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82" y="1349601"/>
            <a:ext cx="9839152" cy="47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9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84ADF-5576-311F-A196-5FEFAD66D3C7}"/>
              </a:ext>
            </a:extLst>
          </p:cNvPr>
          <p:cNvSpPr/>
          <p:nvPr/>
        </p:nvSpPr>
        <p:spPr>
          <a:xfrm>
            <a:off x="4673247" y="4468485"/>
            <a:ext cx="516086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BA937-B3D9-266A-CFBC-01E4B3CC664D}"/>
              </a:ext>
            </a:extLst>
          </p:cNvPr>
          <p:cNvSpPr txBox="1"/>
          <p:nvPr/>
        </p:nvSpPr>
        <p:spPr>
          <a:xfrm>
            <a:off x="2127914" y="654292"/>
            <a:ext cx="33705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live ESPN sports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 cleaning, storage, querying, and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Achieve serverless end-to-end cloud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3934102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026D4-2D9D-8CBB-499C-C35839362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B0EBA-9855-F6CA-E0FB-A9B68805C521}"/>
              </a:ext>
            </a:extLst>
          </p:cNvPr>
          <p:cNvSpPr/>
          <p:nvPr/>
        </p:nvSpPr>
        <p:spPr>
          <a:xfrm>
            <a:off x="3312314" y="317361"/>
            <a:ext cx="630961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6: Glue Crawler Refresh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03393-80C2-8C11-FC23-B53D22572AED}"/>
              </a:ext>
            </a:extLst>
          </p:cNvPr>
          <p:cNvSpPr txBox="1"/>
          <p:nvPr/>
        </p:nvSpPr>
        <p:spPr>
          <a:xfrm>
            <a:off x="2036647" y="1224280"/>
            <a:ext cx="8860936" cy="113396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function triggers AWS Glue Crawler.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Glue Catalog with latest S3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2833837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6406C-6C95-BF4F-E555-82BDC1009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9287B5-D0AD-E7AA-8FD1-50A2873D76B5}"/>
              </a:ext>
            </a:extLst>
          </p:cNvPr>
          <p:cNvSpPr/>
          <p:nvPr/>
        </p:nvSpPr>
        <p:spPr>
          <a:xfrm>
            <a:off x="3312314" y="317361"/>
            <a:ext cx="630961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6: Glue Crawler Refresh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BCD3C-32CB-9533-6E53-3BAF3993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34" y="1482888"/>
            <a:ext cx="9389532" cy="45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89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C0C47-6D0E-8580-CCFE-7665A578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256275-A009-ADBF-72E2-E55C92B2A073}"/>
              </a:ext>
            </a:extLst>
          </p:cNvPr>
          <p:cNvSpPr/>
          <p:nvPr/>
        </p:nvSpPr>
        <p:spPr>
          <a:xfrm>
            <a:off x="397228" y="317360"/>
            <a:ext cx="11459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7: Query via Amazon Athena and Visualization with QuickSight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12B65-FCAE-7A29-1AFD-42484DF65546}"/>
              </a:ext>
            </a:extLst>
          </p:cNvPr>
          <p:cNvSpPr txBox="1"/>
          <p:nvPr/>
        </p:nvSpPr>
        <p:spPr>
          <a:xfrm>
            <a:off x="2036647" y="1224280"/>
            <a:ext cx="8860936" cy="224196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Glue Tables auto-created from Crawler metadata.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instantly queryable using Amazon Athena SQL.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QuickSight dashboards linked to Athena tables.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automatically refreshes with latest soccer data.</a:t>
            </a:r>
          </a:p>
        </p:txBody>
      </p:sp>
    </p:spTree>
    <p:extLst>
      <p:ext uri="{BB962C8B-B14F-4D97-AF65-F5344CB8AC3E}">
        <p14:creationId xmlns:p14="http://schemas.microsoft.com/office/powerpoint/2010/main" val="41581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94652-2B50-1F6F-F849-510539EB1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6777B1-42C8-6642-A6E0-0D89F684E5F4}"/>
              </a:ext>
            </a:extLst>
          </p:cNvPr>
          <p:cNvSpPr/>
          <p:nvPr/>
        </p:nvSpPr>
        <p:spPr>
          <a:xfrm>
            <a:off x="397228" y="317360"/>
            <a:ext cx="11459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7: Query via Amazon Athena and Visualization with QuickSight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E9B46-37C6-F323-78E8-E771D558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432195"/>
            <a:ext cx="9795932" cy="47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8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1F7F3-67CD-E8E5-E59F-32F214C1F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F76AB2-500F-A22F-0CA5-D1F9757AC4E2}"/>
              </a:ext>
            </a:extLst>
          </p:cNvPr>
          <p:cNvSpPr/>
          <p:nvPr/>
        </p:nvSpPr>
        <p:spPr>
          <a:xfrm>
            <a:off x="397228" y="317360"/>
            <a:ext cx="11459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7: Query via Amazon Athena and Visualization with QuickSight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7D029-6645-5A29-6688-91CF58BC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190513"/>
            <a:ext cx="9728200" cy="486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F31070-F8EA-3BE8-032C-5C5BCA945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897FD-7C3F-17F3-51F0-60049C3457E3}"/>
              </a:ext>
            </a:extLst>
          </p:cNvPr>
          <p:cNvSpPr/>
          <p:nvPr/>
        </p:nvSpPr>
        <p:spPr>
          <a:xfrm>
            <a:off x="397228" y="317360"/>
            <a:ext cx="11459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7: Query via Amazon Athena and Visualization with QuickSight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8F08F-1CFF-AE62-F56A-CAD12596C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67" y="1198332"/>
            <a:ext cx="10066866" cy="49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0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7E411-1B76-6E07-6ACB-CCEE516B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7DCCF8-B597-5DC7-E172-B5CA87ABA61C}"/>
              </a:ext>
            </a:extLst>
          </p:cNvPr>
          <p:cNvSpPr/>
          <p:nvPr/>
        </p:nvSpPr>
        <p:spPr>
          <a:xfrm>
            <a:off x="397228" y="317360"/>
            <a:ext cx="11459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7: Query via Amazon Athena and Visualization with QuickSight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DF31B-2373-2C79-4DDD-67E37B75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65" y="1397891"/>
            <a:ext cx="9355667" cy="46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1510F-EA38-E665-BBBB-B0CEB7F48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E04EC8-AA5B-AC6F-2C9F-0BBDA7C7F55B}"/>
              </a:ext>
            </a:extLst>
          </p:cNvPr>
          <p:cNvSpPr/>
          <p:nvPr/>
        </p:nvSpPr>
        <p:spPr>
          <a:xfrm>
            <a:off x="397228" y="317360"/>
            <a:ext cx="114594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7: Query via Amazon Athena and Visualization with QuickSight</a:t>
            </a:r>
            <a:endParaRPr lang="en-US" sz="2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69E4F-5C7C-6522-0932-35C016B2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6" y="1324814"/>
            <a:ext cx="9584267" cy="47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0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015C1-3D03-CCB1-3512-EA45670FB73D}"/>
              </a:ext>
            </a:extLst>
          </p:cNvPr>
          <p:cNvSpPr/>
          <p:nvPr/>
        </p:nvSpPr>
        <p:spPr>
          <a:xfrm>
            <a:off x="397228" y="317360"/>
            <a:ext cx="1145949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Execution Timeline</a:t>
            </a:r>
          </a:p>
          <a:p>
            <a:pPr algn="ctr"/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 of a ShieldScraper Run</a:t>
            </a:r>
            <a:endParaRPr lang="en-U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4BB942-F78C-5BAC-94CD-BBA7C24C8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64821"/>
              </p:ext>
            </p:extLst>
          </p:nvPr>
        </p:nvGraphicFramePr>
        <p:xfrm>
          <a:off x="838200" y="1832134"/>
          <a:ext cx="10515600" cy="29870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411452964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59130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(EST)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51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05:00 PM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EventBridge triggers ECS Fargate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274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05:10 PM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Scraping completes, saved to S3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688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05:15 PM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Glue ETL cleans and stores to /cleaned/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891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05:25 PM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Lambda uploads to DynamoDB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22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05:30 PM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Glue Crawler refreshes catalog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954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06:00 PM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Dashboards show updated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01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58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E61ED-AE2C-2273-E26A-5A83AD2E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90D734-25A3-7A30-28F1-9416FDD5BB1F}"/>
              </a:ext>
            </a:extLst>
          </p:cNvPr>
          <p:cNvSpPr/>
          <p:nvPr/>
        </p:nvSpPr>
        <p:spPr>
          <a:xfrm>
            <a:off x="397228" y="317360"/>
            <a:ext cx="11459492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ECBBB-52FF-8C8F-A40E-BDFFD4EFE043}"/>
              </a:ext>
            </a:extLst>
          </p:cNvPr>
          <p:cNvSpPr txBox="1"/>
          <p:nvPr/>
        </p:nvSpPr>
        <p:spPr>
          <a:xfrm>
            <a:off x="1665532" y="1402080"/>
            <a:ext cx="8860936" cy="280615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ShieldScraper achieves fully automated, scalable sports data collection and visualization using serverless cloud technologies, delivering fresh insights daily with minimal operational effort.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demonstrates strong system design, cloud automation, and scalable data engineering practices.</a:t>
            </a:r>
          </a:p>
        </p:txBody>
      </p:sp>
    </p:spTree>
    <p:extLst>
      <p:ext uri="{BB962C8B-B14F-4D97-AF65-F5344CB8AC3E}">
        <p14:creationId xmlns:p14="http://schemas.microsoft.com/office/powerpoint/2010/main" val="10740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A426CE-E7F3-40F1-A4FB-396167F08915}"/>
              </a:ext>
            </a:extLst>
          </p:cNvPr>
          <p:cNvSpPr/>
          <p:nvPr/>
        </p:nvSpPr>
        <p:spPr>
          <a:xfrm>
            <a:off x="3024999" y="236835"/>
            <a:ext cx="6142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Contributions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D8817-CE7C-973D-C2EF-4284F4F3FF25}"/>
              </a:ext>
            </a:extLst>
          </p:cNvPr>
          <p:cNvSpPr txBox="1"/>
          <p:nvPr/>
        </p:nvSpPr>
        <p:spPr>
          <a:xfrm>
            <a:off x="647700" y="1414165"/>
            <a:ext cx="10896600" cy="46398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Shivali Mate 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Developed the job scrapers and implemented containerization using Docker for scalable deployments.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Varun Sonawane 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Designed and built the ETL pipeline integrating AWS services such as Glue, S3, DynamoDB, and Athena.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Aryan Dhuru 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Implemented end-to-end automation, including job scheduling, orchestration with EventBridge, and scripting of cloud workflows.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Suhana Ambol 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Created impactful data visualizations using Amazon QuickSight and led project documentation efforts.</a:t>
            </a:r>
          </a:p>
        </p:txBody>
      </p:sp>
    </p:spTree>
    <p:extLst>
      <p:ext uri="{BB962C8B-B14F-4D97-AF65-F5344CB8AC3E}">
        <p14:creationId xmlns:p14="http://schemas.microsoft.com/office/powerpoint/2010/main" val="1220015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47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6B7CD1-F709-ED30-99A1-CC5D7E2B6693}"/>
              </a:ext>
            </a:extLst>
          </p:cNvPr>
          <p:cNvSpPr/>
          <p:nvPr/>
        </p:nvSpPr>
        <p:spPr>
          <a:xfrm>
            <a:off x="1058569" y="335280"/>
            <a:ext cx="10074874" cy="55399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ShieldScraper Cloud Architecture: End-to-End Data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0C3D9-6FEC-C319-6463-30A3FBA2A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278"/>
            <a:ext cx="12192000" cy="60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4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7B6C14-3FDE-20FF-64A5-912D3A62E3B9}"/>
              </a:ext>
            </a:extLst>
          </p:cNvPr>
          <p:cNvSpPr/>
          <p:nvPr/>
        </p:nvSpPr>
        <p:spPr>
          <a:xfrm>
            <a:off x="2233784" y="358001"/>
            <a:ext cx="806022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1: Scraping and Containerization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E3279-B6D4-5B94-4B1C-5C17E4D32670}"/>
              </a:ext>
            </a:extLst>
          </p:cNvPr>
          <p:cNvSpPr txBox="1"/>
          <p:nvPr/>
        </p:nvSpPr>
        <p:spPr>
          <a:xfrm>
            <a:off x="2233784" y="1163320"/>
            <a:ext cx="8139576" cy="3903954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multiple Scrapy spiders for different leagues.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Fields: Team Name, matches played, wins, draws, losses, goals, and points.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a Fargate handler to run spiders in parallel.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Dockerized the entire scraping setup.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Pushed Docker image to AWS ECR (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shieldscraper-parallel)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repo.</a:t>
            </a:r>
          </a:p>
        </p:txBody>
      </p:sp>
    </p:spTree>
    <p:extLst>
      <p:ext uri="{BB962C8B-B14F-4D97-AF65-F5344CB8AC3E}">
        <p14:creationId xmlns:p14="http://schemas.microsoft.com/office/powerpoint/2010/main" val="303564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90D9D-7354-1745-3FBE-17D2FAC45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362E4F-F70C-D661-0E58-0BD914B5D192}"/>
              </a:ext>
            </a:extLst>
          </p:cNvPr>
          <p:cNvSpPr/>
          <p:nvPr/>
        </p:nvSpPr>
        <p:spPr>
          <a:xfrm>
            <a:off x="2233784" y="358001"/>
            <a:ext cx="806022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1: Scraping and Containerization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4A525-4A78-DE27-48E9-963E8E78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199465"/>
            <a:ext cx="9626937" cy="51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9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4EBCC-4345-9F8D-AB3D-10E01F9C1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5F91E9-DFE7-4208-38F6-869A55CF9D76}"/>
              </a:ext>
            </a:extLst>
          </p:cNvPr>
          <p:cNvSpPr/>
          <p:nvPr/>
        </p:nvSpPr>
        <p:spPr>
          <a:xfrm>
            <a:off x="2233784" y="358001"/>
            <a:ext cx="806022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1: Scraping and Containerization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6DF3B-4904-EFB3-A565-7A56FD50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75" y="1507067"/>
            <a:ext cx="9479749" cy="46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3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F2D9DD-D878-1060-F201-A438D242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69490C-C5C9-6CE2-BE86-581BA071996D}"/>
              </a:ext>
            </a:extLst>
          </p:cNvPr>
          <p:cNvSpPr/>
          <p:nvPr/>
        </p:nvSpPr>
        <p:spPr>
          <a:xfrm>
            <a:off x="1584478" y="358001"/>
            <a:ext cx="9358844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2: Scheduled Trigger using EventBridge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53B8F-F070-91A9-3B9F-68D25F9EAED7}"/>
              </a:ext>
            </a:extLst>
          </p:cNvPr>
          <p:cNvSpPr txBox="1"/>
          <p:nvPr/>
        </p:nvSpPr>
        <p:spPr>
          <a:xfrm>
            <a:off x="2233784" y="1234440"/>
            <a:ext cx="8139576" cy="2241960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AWS EventBridge rule with daily trigger at 05:00 pm EST.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triggers ECS task in shieldscraper-cluster1.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definition: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shieldscraper-parallel-task</a:t>
            </a:r>
          </a:p>
        </p:txBody>
      </p:sp>
    </p:spTree>
    <p:extLst>
      <p:ext uri="{BB962C8B-B14F-4D97-AF65-F5344CB8AC3E}">
        <p14:creationId xmlns:p14="http://schemas.microsoft.com/office/powerpoint/2010/main" val="5824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034049-BF0C-9140-5564-116B1235C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1B8FDCA-0C82-A921-3620-85BF7B62BE22}"/>
              </a:ext>
            </a:extLst>
          </p:cNvPr>
          <p:cNvSpPr/>
          <p:nvPr/>
        </p:nvSpPr>
        <p:spPr>
          <a:xfrm>
            <a:off x="1584478" y="358001"/>
            <a:ext cx="9358844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2: Scheduled Trigger using EventBridge</a:t>
            </a:r>
            <a:endParaRPr lang="en-US" sz="35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85C62-73B0-6336-90B7-7FC0A97EC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4" y="1284361"/>
            <a:ext cx="10354733" cy="49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589</Words>
  <Application>Microsoft Office PowerPoint</Application>
  <PresentationFormat>Widescreen</PresentationFormat>
  <Paragraphs>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Suhana Ambol</dc:creator>
  <cp:lastModifiedBy>Varun Sonawane</cp:lastModifiedBy>
  <cp:revision>61</cp:revision>
  <dcterms:created xsi:type="dcterms:W3CDTF">2025-04-28T21:55:59Z</dcterms:created>
  <dcterms:modified xsi:type="dcterms:W3CDTF">2025-04-30T23:21:24Z</dcterms:modified>
</cp:coreProperties>
</file>